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jpeg"/>
  <Override PartName="/ppt/media/image17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73" r:id="rId13"/>
    <p:sldId id="274" r:id="rId14"/>
    <p:sldId id="275" r:id="rId15"/>
    <p:sldId id="272" r:id="rId16"/>
    <p:sldId id="264" r:id="rId17"/>
    <p:sldId id="26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1260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ee9230e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ee9230e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ee9230e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ee9230e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bec2e1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bec2e1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0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78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88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ee9230e4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ee9230e4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bee923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bee923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Thakurayush124/Agrifusion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youtu.be/S_hlxtSKog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2883300"/>
            <a:ext cx="88332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Team Details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Name: Agrifusion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Leader Name: Ayush Thakur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Problem Statement: Tech Solutions Making Regenerative Agriculture Remunerative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98150" y="701104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Architecture diagram of the proposed solution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18CF4-3222-9AAE-F1C2-CD9140B2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14" y="1099119"/>
            <a:ext cx="4113772" cy="3652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260DD-2106-A0CE-CC3E-9A66AE8D8523}"/>
              </a:ext>
            </a:extLst>
          </p:cNvPr>
          <p:cNvSpPr txBox="1"/>
          <p:nvPr/>
        </p:nvSpPr>
        <p:spPr>
          <a:xfrm>
            <a:off x="4122549" y="4751518"/>
            <a:ext cx="89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1.7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Technologies to be used in the solution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DE5A9F-E62D-61CE-51F9-3B119A33845A}"/>
              </a:ext>
            </a:extLst>
          </p:cNvPr>
          <p:cNvSpPr/>
          <p:nvPr/>
        </p:nvSpPr>
        <p:spPr>
          <a:xfrm>
            <a:off x="0" y="1520630"/>
            <a:ext cx="2224006" cy="127654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ABE8D-7770-3C89-3631-D0D0D26F280F}"/>
              </a:ext>
            </a:extLst>
          </p:cNvPr>
          <p:cNvSpPr/>
          <p:nvPr/>
        </p:nvSpPr>
        <p:spPr>
          <a:xfrm>
            <a:off x="1666066" y="3230425"/>
            <a:ext cx="1642821" cy="12765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966BB-9E7C-E73D-8EF6-368CD42BD82D}"/>
              </a:ext>
            </a:extLst>
          </p:cNvPr>
          <p:cNvSpPr/>
          <p:nvPr/>
        </p:nvSpPr>
        <p:spPr>
          <a:xfrm>
            <a:off x="3122908" y="1532254"/>
            <a:ext cx="2014779" cy="110812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D1011-7E5E-56A1-68B8-2C7E24638A0E}"/>
              </a:ext>
            </a:extLst>
          </p:cNvPr>
          <p:cNvSpPr/>
          <p:nvPr/>
        </p:nvSpPr>
        <p:spPr>
          <a:xfrm>
            <a:off x="5137687" y="3409298"/>
            <a:ext cx="1853782" cy="97703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AF09-AE70-8217-E49F-1246B236E8CB}"/>
              </a:ext>
            </a:extLst>
          </p:cNvPr>
          <p:cNvSpPr/>
          <p:nvPr/>
        </p:nvSpPr>
        <p:spPr>
          <a:xfrm>
            <a:off x="5912603" y="1650074"/>
            <a:ext cx="2688955" cy="95931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D8A82-CDCE-0954-BF45-E024BC057CD0}"/>
              </a:ext>
            </a:extLst>
          </p:cNvPr>
          <p:cNvSpPr txBox="1"/>
          <p:nvPr/>
        </p:nvSpPr>
        <p:spPr>
          <a:xfrm>
            <a:off x="203635" y="1537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Snapshots of the prototype</a:t>
            </a:r>
            <a:endParaRPr lang="en-GB" sz="1800" dirty="0">
              <a:solidFill>
                <a:schemeClr val="dk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41013-074E-9751-0024-A59441BA111C}"/>
              </a:ext>
            </a:extLst>
          </p:cNvPr>
          <p:cNvSpPr/>
          <p:nvPr/>
        </p:nvSpPr>
        <p:spPr>
          <a:xfrm>
            <a:off x="313840" y="765228"/>
            <a:ext cx="1875295" cy="168156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8ED903-3EDC-AA3F-EB54-B37C3E5797BB}"/>
              </a:ext>
            </a:extLst>
          </p:cNvPr>
          <p:cNvSpPr/>
          <p:nvPr/>
        </p:nvSpPr>
        <p:spPr>
          <a:xfrm>
            <a:off x="3332138" y="641241"/>
            <a:ext cx="5087321" cy="180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1269F87-D510-FAA0-CC18-97122B37D55D}"/>
              </a:ext>
            </a:extLst>
          </p:cNvPr>
          <p:cNvSpPr/>
          <p:nvPr/>
        </p:nvSpPr>
        <p:spPr>
          <a:xfrm>
            <a:off x="2386739" y="1123627"/>
            <a:ext cx="836908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EA303-B1E7-3C61-7EDA-DC0F074B0E2E}"/>
              </a:ext>
            </a:extLst>
          </p:cNvPr>
          <p:cNvSpPr/>
          <p:nvPr/>
        </p:nvSpPr>
        <p:spPr>
          <a:xfrm>
            <a:off x="313840" y="2849752"/>
            <a:ext cx="1724187" cy="152852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BB995-F624-7F54-7742-D65BB63E2C49}"/>
              </a:ext>
            </a:extLst>
          </p:cNvPr>
          <p:cNvSpPr/>
          <p:nvPr/>
        </p:nvSpPr>
        <p:spPr>
          <a:xfrm>
            <a:off x="3332138" y="2744514"/>
            <a:ext cx="5087321" cy="163375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113ECB-44EA-6FA0-9F5D-CC17AAFDC6A3}"/>
              </a:ext>
            </a:extLst>
          </p:cNvPr>
          <p:cNvSpPr/>
          <p:nvPr/>
        </p:nvSpPr>
        <p:spPr>
          <a:xfrm>
            <a:off x="2394490" y="3445188"/>
            <a:ext cx="836908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9C784-BF4F-4BAF-DEFD-FEA5C16B30BF}"/>
              </a:ext>
            </a:extLst>
          </p:cNvPr>
          <p:cNvSpPr txBox="1"/>
          <p:nvPr/>
        </p:nvSpPr>
        <p:spPr>
          <a:xfrm>
            <a:off x="1867546" y="4596563"/>
            <a:ext cx="564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"Much more to go. It’s just a piece of our prototype."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19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FA34A-D10D-367D-987E-8DDEBC04E24A}"/>
              </a:ext>
            </a:extLst>
          </p:cNvPr>
          <p:cNvSpPr txBox="1"/>
          <p:nvPr/>
        </p:nvSpPr>
        <p:spPr>
          <a:xfrm>
            <a:off x="2659172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Prototype Performance report/benchmarking</a:t>
            </a:r>
            <a:endParaRPr lang="en-GB" sz="1400" dirty="0">
              <a:solidFill>
                <a:schemeClr val="dk2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8325D3-CF67-92E5-AF7D-52E68DA4B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980573"/>
              </p:ext>
            </p:extLst>
          </p:nvPr>
        </p:nvGraphicFramePr>
        <p:xfrm>
          <a:off x="286718" y="307777"/>
          <a:ext cx="8617059" cy="4690426"/>
        </p:xfrm>
        <a:graphic>
          <a:graphicData uri="http://schemas.openxmlformats.org/drawingml/2006/table">
            <a:tbl>
              <a:tblPr/>
              <a:tblGrid>
                <a:gridCol w="1450593">
                  <a:extLst>
                    <a:ext uri="{9D8B030D-6E8A-4147-A177-3AD203B41FA5}">
                      <a16:colId xmlns:a16="http://schemas.microsoft.com/office/drawing/2014/main" val="3888155323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1872097764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3158931427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1325196977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1947904720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2355458663"/>
                    </a:ext>
                  </a:extLst>
                </a:gridCol>
                <a:gridCol w="1194411">
                  <a:extLst>
                    <a:ext uri="{9D8B030D-6E8A-4147-A177-3AD203B41FA5}">
                      <a16:colId xmlns:a16="http://schemas.microsoft.com/office/drawing/2014/main" val="1308948818"/>
                    </a:ext>
                  </a:extLst>
                </a:gridCol>
              </a:tblGrid>
              <a:tr h="445507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Status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Items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Benchmark Tools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77033"/>
                  </a:ext>
                </a:extLst>
              </a:tr>
              <a:tr h="1237910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Load Time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 3 seconds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seconds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 images, leverage caching, minimize CSS/JS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PageSpeed Insights, GTmetrix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 mobile, 90/100 desktop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 media, use WebP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094805"/>
                  </a:ext>
                </a:extLst>
              </a:tr>
              <a:tr h="643608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Responsiveness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responsive across devices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Responsive using Bootstrap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testing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BrowserStack, Responsinator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responsive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Maintain testing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925471"/>
                  </a:ext>
                </a:extLst>
              </a:tr>
              <a:tr h="643608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 growing user interaction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in initial tests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optimizations, load testing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testing scripts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 load balancing, use Docker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54825"/>
                  </a:ext>
                </a:extLst>
              </a:tr>
              <a:tr h="1237910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Diagnosis Accuracy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 accuracy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 accuracy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 dataset, enhance model, rigorous testing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evaluation scripts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 accuracy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Expand dataset, update model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536892"/>
                  </a:ext>
                </a:extLst>
              </a:tr>
              <a:tr h="481883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vulnerabilities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critical issues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 audits, best practices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OWASP ZAP, Burp Suite</a:t>
                      </a:r>
                    </a:p>
                  </a:txBody>
                  <a:tcPr marL="53103" marR="53103" marT="26552" marB="26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26552" marB="265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22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59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FD7A0-3A30-592A-0C85-6ECE6A728836}"/>
              </a:ext>
            </a:extLst>
          </p:cNvPr>
          <p:cNvSpPr txBox="1"/>
          <p:nvPr/>
        </p:nvSpPr>
        <p:spPr>
          <a:xfrm>
            <a:off x="456392" y="2888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Additional Details/Future Developments</a:t>
            </a:r>
            <a:endParaRPr lang="en-GB" sz="1800" dirty="0">
              <a:solidFill>
                <a:schemeClr val="dk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23FA7-7F58-EE73-E1EC-2EE5B40FFCE1}"/>
              </a:ext>
            </a:extLst>
          </p:cNvPr>
          <p:cNvSpPr txBox="1"/>
          <p:nvPr/>
        </p:nvSpPr>
        <p:spPr>
          <a:xfrm>
            <a:off x="456392" y="3092156"/>
            <a:ext cx="6137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Engagement: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Forums, market integration, and weather forecasting.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1EF2D-6AE7-C42B-7DB2-955199CFCE9C}"/>
              </a:ext>
            </a:extLst>
          </p:cNvPr>
          <p:cNvSpPr txBox="1"/>
          <p:nvPr/>
        </p:nvSpPr>
        <p:spPr>
          <a:xfrm>
            <a:off x="456392" y="910398"/>
            <a:ext cx="59823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AI Capabilities: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Enhanced diagnostic accuracy and predictive analytics.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5A5B6-221C-C49D-94C8-CA66C1229108}"/>
              </a:ext>
            </a:extLst>
          </p:cNvPr>
          <p:cNvSpPr txBox="1"/>
          <p:nvPr/>
        </p:nvSpPr>
        <p:spPr>
          <a:xfrm>
            <a:off x="456392" y="1649062"/>
            <a:ext cx="7578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Cloud-based infrastructure for handling increased user load.</a:t>
            </a:r>
          </a:p>
          <a:p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DAF8E-DBB4-CEA3-83B6-D3F9DFFD9BFB}"/>
              </a:ext>
            </a:extLst>
          </p:cNvPr>
          <p:cNvSpPr txBox="1"/>
          <p:nvPr/>
        </p:nvSpPr>
        <p:spPr>
          <a:xfrm>
            <a:off x="456392" y="2322714"/>
            <a:ext cx="72772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dashboards, multilingual support, and offline functionality.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8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1925-12B9-523D-FA3E-A6B40A348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7563" y="184666"/>
            <a:ext cx="8520600" cy="841800"/>
          </a:xfrm>
        </p:spPr>
        <p:txBody>
          <a:bodyPr>
            <a:normAutofit/>
          </a:bodyPr>
          <a:lstStyle/>
          <a:p>
            <a:pPr algn="l"/>
            <a:r>
              <a:rPr lang="en-IN" sz="1800" dirty="0"/>
              <a:t>        Demo Video Link:- </a:t>
            </a:r>
            <a:r>
              <a:rPr lang="en-IN" sz="1800" dirty="0">
                <a:hlinkClick r:id="rId4"/>
              </a:rPr>
              <a:t>(click here)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7049E-E08A-3E2C-EF87-CB5ADC02D072}"/>
              </a:ext>
            </a:extLst>
          </p:cNvPr>
          <p:cNvSpPr txBox="1"/>
          <p:nvPr/>
        </p:nvSpPr>
        <p:spPr>
          <a:xfrm>
            <a:off x="2037813" y="0"/>
            <a:ext cx="812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GitHub Public Repository Link &amp; Demo Video Link 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6" name="WhatsApp Video 2024-07-26 at 10.12.41 AM">
            <a:hlinkClick r:id="" action="ppaction://media"/>
            <a:extLst>
              <a:ext uri="{FF2B5EF4-FFF2-40B4-BE49-F238E27FC236}">
                <a16:creationId xmlns:a16="http://schemas.microsoft.com/office/drawing/2014/main" id="{901D046D-FBA1-8105-8790-7553EB99C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470" y="803209"/>
            <a:ext cx="8120130" cy="3135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47C7DA-F38A-71D8-B6CE-91F8B0256439}"/>
              </a:ext>
            </a:extLst>
          </p:cNvPr>
          <p:cNvSpPr txBox="1"/>
          <p:nvPr/>
        </p:nvSpPr>
        <p:spPr>
          <a:xfrm>
            <a:off x="0" y="4362450"/>
            <a:ext cx="73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GitHub Public Repository :- </a:t>
            </a:r>
            <a:r>
              <a:rPr lang="en-US" sz="1800" dirty="0">
                <a:hlinkClick r:id="rId6"/>
              </a:rPr>
              <a:t>(click here)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1882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81"/>
    </mc:Choice>
    <mc:Fallback>
      <p:transition spd="slow" advTm="135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98150" y="688043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Estimated implementation cost (optional)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7407-83AA-2CC8-8814-3B775CE7F67F}"/>
              </a:ext>
            </a:extLst>
          </p:cNvPr>
          <p:cNvSpPr txBox="1"/>
          <p:nvPr/>
        </p:nvSpPr>
        <p:spPr>
          <a:xfrm>
            <a:off x="396300" y="1075471"/>
            <a:ext cx="874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integration of both software and hardware.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software:-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open source free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softwares 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ike pytorch , yolo , python , tensor flow and etc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Hardware:-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BE6440-94C9-0E3D-EDEA-88419DCE4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1484"/>
              </p:ext>
            </p:extLst>
          </p:nvPr>
        </p:nvGraphicFramePr>
        <p:xfrm>
          <a:off x="311692" y="2210057"/>
          <a:ext cx="8521701" cy="2651760"/>
        </p:xfrm>
        <a:graphic>
          <a:graphicData uri="http://schemas.openxmlformats.org/drawingml/2006/table">
            <a:tbl>
              <a:tblPr/>
              <a:tblGrid>
                <a:gridCol w="2840567">
                  <a:extLst>
                    <a:ext uri="{9D8B030D-6E8A-4147-A177-3AD203B41FA5}">
                      <a16:colId xmlns:a16="http://schemas.microsoft.com/office/drawing/2014/main" val="212439399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724025581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294257763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 (INR)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232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₹820 - ₹2,050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4816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ESP8266 WiFi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2037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NPK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₹2,050 - ₹4,100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141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₹164 -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3499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DHT22 (Temperature and Humidity Sensor)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₹820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1629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RS-485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₹410 - ₹1,230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27018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₹4,264 - ₹9,840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4901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Brief about the idea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3924-FDA9-4086-B208-43A9E8DE6A57}"/>
              </a:ext>
            </a:extLst>
          </p:cNvPr>
          <p:cNvSpPr txBox="1"/>
          <p:nvPr/>
        </p:nvSpPr>
        <p:spPr>
          <a:xfrm>
            <a:off x="158825" y="1377520"/>
            <a:ext cx="882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AI-driven system that enhances agricultural practices through automated crop counting, disease detection, soil health assessment, and plant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BB1A2-68E7-4060-4BF0-A19B0DFDD0C4}"/>
              </a:ext>
            </a:extLst>
          </p:cNvPr>
          <p:cNvSpPr/>
          <p:nvPr/>
        </p:nvSpPr>
        <p:spPr>
          <a:xfrm>
            <a:off x="292736" y="2090381"/>
            <a:ext cx="1966551" cy="11550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723CB-900E-FA20-C285-37D9AB80E217}"/>
              </a:ext>
            </a:extLst>
          </p:cNvPr>
          <p:cNvSpPr/>
          <p:nvPr/>
        </p:nvSpPr>
        <p:spPr>
          <a:xfrm>
            <a:off x="4610371" y="2097861"/>
            <a:ext cx="1966551" cy="115501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6F287-2FCE-5A44-84DF-2B69289E2A2E}"/>
              </a:ext>
            </a:extLst>
          </p:cNvPr>
          <p:cNvSpPr/>
          <p:nvPr/>
        </p:nvSpPr>
        <p:spPr>
          <a:xfrm>
            <a:off x="2462523" y="2090381"/>
            <a:ext cx="1966551" cy="115501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A1AD4-B8C2-008A-050D-F9F8FF6E9DE7}"/>
              </a:ext>
            </a:extLst>
          </p:cNvPr>
          <p:cNvSpPr/>
          <p:nvPr/>
        </p:nvSpPr>
        <p:spPr>
          <a:xfrm>
            <a:off x="6780158" y="2081098"/>
            <a:ext cx="1966551" cy="115501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C55BD-1A90-9411-FDF4-E5B654A796BB}"/>
              </a:ext>
            </a:extLst>
          </p:cNvPr>
          <p:cNvSpPr txBox="1"/>
          <p:nvPr/>
        </p:nvSpPr>
        <p:spPr>
          <a:xfrm>
            <a:off x="330648" y="3510958"/>
            <a:ext cx="19665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video frames for detection and counting of crops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F1890-DD3E-9CCC-5E69-AC6248A2AB94}"/>
              </a:ext>
            </a:extLst>
          </p:cNvPr>
          <p:cNvSpPr txBox="1"/>
          <p:nvPr/>
        </p:nvSpPr>
        <p:spPr>
          <a:xfrm>
            <a:off x="2456050" y="3509280"/>
            <a:ext cx="19058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1.2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plant images to detect signs of disease.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A1F07-5DA7-3FC0-85B6-ED8F6926364F}"/>
              </a:ext>
            </a:extLst>
          </p:cNvPr>
          <p:cNvSpPr txBox="1"/>
          <p:nvPr/>
        </p:nvSpPr>
        <p:spPr>
          <a:xfrm>
            <a:off x="4568519" y="3541750"/>
            <a:ext cx="20316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1.3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soil health through various indicators such as moisture levels, nutrient content, and pH balance.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86FD5-A5C5-87EB-D79D-F3365DAA0436}"/>
              </a:ext>
            </a:extLst>
          </p:cNvPr>
          <p:cNvSpPr txBox="1"/>
          <p:nvPr/>
        </p:nvSpPr>
        <p:spPr>
          <a:xfrm>
            <a:off x="6821281" y="3564288"/>
            <a:ext cx="19695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1.4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comprehensive database of plant textures for accurate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75429-AA90-4E9D-56A0-10AC6144D3E6}"/>
              </a:ext>
            </a:extLst>
          </p:cNvPr>
          <p:cNvSpPr txBox="1"/>
          <p:nvPr/>
        </p:nvSpPr>
        <p:spPr>
          <a:xfrm>
            <a:off x="897136" y="3270620"/>
            <a:ext cx="117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1.1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F893FE-DD67-3733-9741-638F2F83F3D3}"/>
              </a:ext>
            </a:extLst>
          </p:cNvPr>
          <p:cNvSpPr txBox="1"/>
          <p:nvPr/>
        </p:nvSpPr>
        <p:spPr>
          <a:xfrm>
            <a:off x="3061699" y="3280058"/>
            <a:ext cx="79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1.2</a:t>
            </a:r>
            <a:endParaRPr lang="en-IN" b="1" dirty="0"/>
          </a:p>
          <a:p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1C72A-A3D9-AEB8-F5C6-F0E19DCEB858}"/>
              </a:ext>
            </a:extLst>
          </p:cNvPr>
          <p:cNvSpPr txBox="1"/>
          <p:nvPr/>
        </p:nvSpPr>
        <p:spPr>
          <a:xfrm>
            <a:off x="5165235" y="3289378"/>
            <a:ext cx="7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1.3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F7FB11-F687-D688-7C75-B992C173D4E3}"/>
              </a:ext>
            </a:extLst>
          </p:cNvPr>
          <p:cNvSpPr txBox="1"/>
          <p:nvPr/>
        </p:nvSpPr>
        <p:spPr>
          <a:xfrm>
            <a:off x="7161082" y="3279309"/>
            <a:ext cx="79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 1.4</a:t>
            </a:r>
            <a:endParaRPr lang="en-IN" b="1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-21054" y="632972"/>
            <a:ext cx="8853346" cy="92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different is it from any of the other existing ideas?</a:t>
            </a:r>
            <a:endParaRPr lang="en-GB" dirty="0"/>
          </a:p>
          <a:p>
            <a:pPr marL="114300">
              <a:buSzPts val="1800"/>
            </a:pPr>
            <a:r>
              <a:rPr lang="en-GB" dirty="0"/>
              <a:t>     </a:t>
            </a:r>
            <a:r>
              <a:rPr lang="en-GB" b="1" dirty="0"/>
              <a:t>Table 1.1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25C773-2BFE-B8F8-168E-B8740838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736529"/>
              </p:ext>
            </p:extLst>
          </p:nvPr>
        </p:nvGraphicFramePr>
        <p:xfrm>
          <a:off x="1082645" y="1521286"/>
          <a:ext cx="7291149" cy="3418278"/>
        </p:xfrm>
        <a:graphic>
          <a:graphicData uri="http://schemas.openxmlformats.org/drawingml/2006/table">
            <a:tbl>
              <a:tblPr/>
              <a:tblGrid>
                <a:gridCol w="2430383">
                  <a:extLst>
                    <a:ext uri="{9D8B030D-6E8A-4147-A177-3AD203B41FA5}">
                      <a16:colId xmlns:a16="http://schemas.microsoft.com/office/drawing/2014/main" val="3315337078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831452726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012701429"/>
                    </a:ext>
                  </a:extLst>
                </a:gridCol>
              </a:tblGrid>
              <a:tr h="260786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Solutions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Solution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9451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Multiple Functionalities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focus on a single aspect, such as crop monitoring or soil health assessment.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multiple functions (crop counting, disease detection, soil health assessment, and plant identification) into a single, comprehensive platform.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26285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of Video Frames for Crop Detection and Counting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rely on static images or manual counting methods.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Leverages continuous video frames to provide real-time, accurate crop counting, enhancing monitoring precision and reducing labor.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735455"/>
                  </a:ext>
                </a:extLst>
              </a:tr>
              <a:tr h="117353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Disease Detection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use basic image recognition for disease detection, often limited to specific diseases.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Employs AI and machine learning algorithms to analyze plant images, detect a wide range of diseases, and provide early warnings and treatment recommendations.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5870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6980" y="628674"/>
            <a:ext cx="8747700" cy="79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different is it from any of the other existing ideas?</a:t>
            </a:r>
            <a:endParaRPr lang="en-GB" dirty="0"/>
          </a:p>
          <a:p>
            <a:pPr marL="114300">
              <a:buSzPts val="1800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1.2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GB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25C773-2BFE-B8F8-168E-B8740838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69403"/>
              </p:ext>
            </p:extLst>
          </p:nvPr>
        </p:nvGraphicFramePr>
        <p:xfrm>
          <a:off x="1024326" y="1521286"/>
          <a:ext cx="7291149" cy="3418278"/>
        </p:xfrm>
        <a:graphic>
          <a:graphicData uri="http://schemas.openxmlformats.org/drawingml/2006/table">
            <a:tbl>
              <a:tblPr/>
              <a:tblGrid>
                <a:gridCol w="2430383">
                  <a:extLst>
                    <a:ext uri="{9D8B030D-6E8A-4147-A177-3AD203B41FA5}">
                      <a16:colId xmlns:a16="http://schemas.microsoft.com/office/drawing/2014/main" val="3315337078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831452726"/>
                    </a:ext>
                  </a:extLst>
                </a:gridCol>
                <a:gridCol w="2430383">
                  <a:extLst>
                    <a:ext uri="{9D8B030D-6E8A-4147-A177-3AD203B41FA5}">
                      <a16:colId xmlns:a16="http://schemas.microsoft.com/office/drawing/2014/main" val="1012701429"/>
                    </a:ext>
                  </a:extLst>
                </a:gridCol>
              </a:tblGrid>
              <a:tr h="260786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Solutions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Solution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9451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Health Assessment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focuses on single indicators (e.g., moisture, pH)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Assesses multiple indicators (moisture, nutrients, pH) using IoT sensors and AI for a holistic view.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26285"/>
                  </a:ext>
                </a:extLst>
              </a:tr>
              <a:tr h="990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Texture Database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have limited databases for plant identification.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Builds a comprehensive, AI-driven database for faster and more accurate plant identification across diverse species.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735455"/>
                  </a:ext>
                </a:extLst>
              </a:tr>
              <a:tr h="1173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manual input and analysis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automated, real-time analysis and feedback for efficient decision-making.</a:t>
                      </a: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58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8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45762" y="596201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Opportunities</a:t>
            </a:r>
            <a:endParaRPr sz="1600" dirty="0"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How will it be able to solve the problem?</a:t>
            </a:r>
          </a:p>
          <a:p>
            <a:pPr marL="114300">
              <a:buSzPts val="1800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1.3</a:t>
            </a:r>
          </a:p>
          <a:p>
            <a:pPr marL="114300" lvl="0" algn="ctr" rtl="0">
              <a:spcBef>
                <a:spcPts val="0"/>
              </a:spcBef>
              <a:spcAft>
                <a:spcPts val="0"/>
              </a:spcAft>
              <a:buSzPts val="1800"/>
            </a:pPr>
            <a:endParaRPr sz="16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0B108-54F8-5093-4DEC-7254665EB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889554"/>
              </p:ext>
            </p:extLst>
          </p:nvPr>
        </p:nvGraphicFramePr>
        <p:xfrm>
          <a:off x="1262027" y="1261424"/>
          <a:ext cx="6822282" cy="3705783"/>
        </p:xfrm>
        <a:graphic>
          <a:graphicData uri="http://schemas.openxmlformats.org/drawingml/2006/table">
            <a:tbl>
              <a:tblPr/>
              <a:tblGrid>
                <a:gridCol w="2274094">
                  <a:extLst>
                    <a:ext uri="{9D8B030D-6E8A-4147-A177-3AD203B41FA5}">
                      <a16:colId xmlns:a16="http://schemas.microsoft.com/office/drawing/2014/main" val="1456952209"/>
                    </a:ext>
                  </a:extLst>
                </a:gridCol>
                <a:gridCol w="2274094">
                  <a:extLst>
                    <a:ext uri="{9D8B030D-6E8A-4147-A177-3AD203B41FA5}">
                      <a16:colId xmlns:a16="http://schemas.microsoft.com/office/drawing/2014/main" val="1515607490"/>
                    </a:ext>
                  </a:extLst>
                </a:gridCol>
                <a:gridCol w="2274094">
                  <a:extLst>
                    <a:ext uri="{9D8B030D-6E8A-4147-A177-3AD203B41FA5}">
                      <a16:colId xmlns:a16="http://schemas.microsoft.com/office/drawing/2014/main" val="958347064"/>
                    </a:ext>
                  </a:extLst>
                </a:gridCol>
              </a:tblGrid>
              <a:tr h="173416"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Benefit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46424"/>
                  </a:ext>
                </a:extLst>
              </a:tr>
              <a:tr h="658982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Crop Counting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Drones or stationary cameras capture field video. AI algorithms analyze video frames, counting crops in real-time and updating records continuously.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Saves time and labour compared to manual counting. Provides accurate and up-to-date crop stand data.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65437"/>
                  </a:ext>
                </a:extLst>
              </a:tr>
              <a:tr h="1290725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Detection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Farmers upload images of plants.  System analyzes images for disease symptoms using image recognition and machine learning.  Compares analysis to a disease database and suggests treatment options.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Early detection of plant diseases, allowing for prompt action and minimizing crop damage.  Improved decision-making regarding treatment strategies.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970576"/>
                  </a:ext>
                </a:extLst>
              </a:tr>
              <a:tr h="780373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Health Assessment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 placed in the soil measure moisture, nutrient levels, and pH data.  AI analyzes sensor data to provide actionable insights and recommendations for soil management.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understanding of soil health conditions. Optimizes resource use (water, fertilizer) based on real-time data.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957429"/>
                  </a:ext>
                </a:extLst>
              </a:tr>
              <a:tr h="801759">
                <a:tc>
                  <a:txBody>
                    <a:bodyPr/>
                    <a:lstStyle/>
                    <a:p>
                      <a:pPr algn="l"/>
                      <a:r>
                        <a:rPr lang="en-IN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Identification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Farmers capture images of unknown plants. </a:t>
                      </a:r>
                    </a:p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and machine learning algorithms match images against a comprehensive plant texture database for accurate identification.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identification of plants, including weeds and beneficial species. Improved knowledge of field conditions for better management decisions.</a:t>
                      </a:r>
                    </a:p>
                  </a:txBody>
                  <a:tcPr marL="52025" marR="52025" marT="26012" marB="260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511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36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35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8150" y="1107306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       Opportunities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USP of the proposed solution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8A93E-806E-9201-8CB9-D6E8D4F5A952}"/>
              </a:ext>
            </a:extLst>
          </p:cNvPr>
          <p:cNvSpPr txBox="1"/>
          <p:nvPr/>
        </p:nvSpPr>
        <p:spPr>
          <a:xfrm>
            <a:off x="616226" y="1850304"/>
            <a:ext cx="5108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All-in-One Integrated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6194F-077B-037E-6F3C-5909183FAB86}"/>
              </a:ext>
            </a:extLst>
          </p:cNvPr>
          <p:cNvSpPr txBox="1"/>
          <p:nvPr/>
        </p:nvSpPr>
        <p:spPr>
          <a:xfrm>
            <a:off x="616226" y="2158081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Video-Based Crop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1A0B5-1712-3EB2-1423-6B2A904310EB}"/>
              </a:ext>
            </a:extLst>
          </p:cNvPr>
          <p:cNvSpPr txBox="1"/>
          <p:nvPr/>
        </p:nvSpPr>
        <p:spPr>
          <a:xfrm>
            <a:off x="616226" y="2474397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AI-Driven Disease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70331-E056-1AAD-5CFE-DCC70E5E813A}"/>
              </a:ext>
            </a:extLst>
          </p:cNvPr>
          <p:cNvSpPr txBox="1"/>
          <p:nvPr/>
        </p:nvSpPr>
        <p:spPr>
          <a:xfrm>
            <a:off x="616226" y="2797175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Soil Health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1BAB4-20A2-8DAC-C783-D562487A240C}"/>
              </a:ext>
            </a:extLst>
          </p:cNvPr>
          <p:cNvSpPr txBox="1"/>
          <p:nvPr/>
        </p:nvSpPr>
        <p:spPr>
          <a:xfrm>
            <a:off x="616226" y="3125114"/>
            <a:ext cx="4628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Plant Texture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8AB6B-AA5F-E153-7AD8-269BE1C5C13E}"/>
              </a:ext>
            </a:extLst>
          </p:cNvPr>
          <p:cNvSpPr txBox="1"/>
          <p:nvPr/>
        </p:nvSpPr>
        <p:spPr>
          <a:xfrm>
            <a:off x="616226" y="3447002"/>
            <a:ext cx="5326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Automated Data-Driven Decision 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120E3-B5DC-CE17-54C0-6099EF469FC8}"/>
              </a:ext>
            </a:extLst>
          </p:cNvPr>
          <p:cNvSpPr txBox="1"/>
          <p:nvPr/>
        </p:nvSpPr>
        <p:spPr>
          <a:xfrm>
            <a:off x="624813" y="3780217"/>
            <a:ext cx="4627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Adaptability</a:t>
            </a:r>
          </a:p>
        </p:txBody>
      </p:sp>
    </p:spTree>
    <p:extLst>
      <p:ext uri="{BB962C8B-B14F-4D97-AF65-F5344CB8AC3E}">
        <p14:creationId xmlns:p14="http://schemas.microsoft.com/office/powerpoint/2010/main" val="15373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List of features offered by the solution</a:t>
            </a: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C7D2-0648-5AC6-AFBE-054CAE9AA62B}"/>
              </a:ext>
            </a:extLst>
          </p:cNvPr>
          <p:cNvSpPr txBox="1"/>
          <p:nvPr/>
        </p:nvSpPr>
        <p:spPr>
          <a:xfrm>
            <a:off x="158825" y="1299416"/>
            <a:ext cx="85948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Crop Counting: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28FB2-00E5-9B30-06EE-FB71CDFD23C5}"/>
              </a:ext>
            </a:extLst>
          </p:cNvPr>
          <p:cNvSpPr txBox="1"/>
          <p:nvPr/>
        </p:nvSpPr>
        <p:spPr>
          <a:xfrm>
            <a:off x="472698" y="1577735"/>
            <a:ext cx="8592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video frames to detect and count crops by identifying blue dots representing plants . Each detected blue dot increments the crop count.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ED8B5-D1B6-945A-3EE9-F7348C2C820E}"/>
              </a:ext>
            </a:extLst>
          </p:cNvPr>
          <p:cNvSpPr txBox="1"/>
          <p:nvPr/>
        </p:nvSpPr>
        <p:spPr>
          <a:xfrm>
            <a:off x="158825" y="2137905"/>
            <a:ext cx="8728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Detection: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8BA1E-6451-149E-CC72-50C63E9C5162}"/>
              </a:ext>
            </a:extLst>
          </p:cNvPr>
          <p:cNvSpPr txBox="1"/>
          <p:nvPr/>
        </p:nvSpPr>
        <p:spPr>
          <a:xfrm>
            <a:off x="472698" y="2418626"/>
            <a:ext cx="8671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plant images to detect signs of disease. Implementing machine learning algorithms for early and accurate disease diagnosis.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95D09-8D3B-B49C-5CD9-4EB4A8C3CB6F}"/>
              </a:ext>
            </a:extLst>
          </p:cNvPr>
          <p:cNvSpPr txBox="1"/>
          <p:nvPr/>
        </p:nvSpPr>
        <p:spPr>
          <a:xfrm>
            <a:off x="207678" y="3051334"/>
            <a:ext cx="872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Health Assessment: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746E1-A73E-2982-EF9E-EFE4E122086A}"/>
              </a:ext>
            </a:extLst>
          </p:cNvPr>
          <p:cNvSpPr txBox="1"/>
          <p:nvPr/>
        </p:nvSpPr>
        <p:spPr>
          <a:xfrm>
            <a:off x="472698" y="3359175"/>
            <a:ext cx="8592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soil health through various indicators such as moisture levels, nutrient content, and pH balance . Providing actionable insights to farmers for optimal soil management.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5649-52C7-D0EC-CBA8-CF6B8F7D7F5C}"/>
              </a:ext>
            </a:extLst>
          </p:cNvPr>
          <p:cNvSpPr txBox="1"/>
          <p:nvPr/>
        </p:nvSpPr>
        <p:spPr>
          <a:xfrm>
            <a:off x="207678" y="3914894"/>
            <a:ext cx="880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Identification Based on Leaf Texture: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2B634-4DA4-C1B2-07A2-9AEB86F2D053}"/>
              </a:ext>
            </a:extLst>
          </p:cNvPr>
          <p:cNvSpPr txBox="1"/>
          <p:nvPr/>
        </p:nvSpPr>
        <p:spPr>
          <a:xfrm>
            <a:off x="472698" y="4190236"/>
            <a:ext cx="8878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image processing techniques to identify plants based on the unique texture of their leaves . Building a comprehensive database of plant textures for accurate identification.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2642"/>
            <a:ext cx="9144000" cy="555614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98150" y="45132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Process flow diagram or Use-case diagram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798A9-CB27-7B16-3903-AD8251CD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14" y="909274"/>
            <a:ext cx="4061139" cy="3849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9B776-458C-C62B-DE6A-2B9DD28C4201}"/>
              </a:ext>
            </a:extLst>
          </p:cNvPr>
          <p:cNvSpPr txBox="1"/>
          <p:nvPr/>
        </p:nvSpPr>
        <p:spPr>
          <a:xfrm>
            <a:off x="4120469" y="4593475"/>
            <a:ext cx="117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1.5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Wireframes/Mock diagrams of the proposed solution (optional)</a:t>
            </a:r>
            <a:endParaRPr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7712C-C2BC-FCCC-091E-D801C319D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98" y="1329243"/>
            <a:ext cx="6015990" cy="33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41551-0746-DF1A-D918-910F73A4DBDB}"/>
              </a:ext>
            </a:extLst>
          </p:cNvPr>
          <p:cNvSpPr txBox="1"/>
          <p:nvPr/>
        </p:nvSpPr>
        <p:spPr>
          <a:xfrm>
            <a:off x="2138765" y="4662498"/>
            <a:ext cx="4943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1.6: Basic Layout of System sensors for testing  soil health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1126</Words>
  <Application>Microsoft Office PowerPoint</Application>
  <PresentationFormat>On-screen Show (16:9)</PresentationFormat>
  <Paragraphs>173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Demo Video Link:- (click here)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Ayush</dc:creator>
  <cp:lastModifiedBy>Ayush Thakur</cp:lastModifiedBy>
  <cp:revision>20</cp:revision>
  <dcterms:modified xsi:type="dcterms:W3CDTF">2024-07-26T05:26:03Z</dcterms:modified>
</cp:coreProperties>
</file>